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351" r:id="rId5"/>
    <p:sldId id="341" r:id="rId6"/>
    <p:sldId id="337" r:id="rId7"/>
    <p:sldId id="342" r:id="rId8"/>
    <p:sldId id="307" r:id="rId9"/>
    <p:sldId id="272" r:id="rId10"/>
    <p:sldId id="348" r:id="rId11"/>
    <p:sldId id="350" r:id="rId12"/>
    <p:sldId id="346" r:id="rId13"/>
    <p:sldId id="347" r:id="rId14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E7F3F4"/>
    <a:srgbClr val="F3F9FA"/>
    <a:srgbClr val="CCECFF"/>
    <a:srgbClr val="0066CC"/>
    <a:srgbClr val="00CCFF"/>
    <a:srgbClr val="0033CC"/>
    <a:srgbClr val="6699FF"/>
    <a:srgbClr val="ED181E"/>
    <a:srgbClr val="F0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88711" autoAdjust="0"/>
  </p:normalViewPr>
  <p:slideViewPr>
    <p:cSldViewPr>
      <p:cViewPr varScale="1">
        <p:scale>
          <a:sx n="59" d="100"/>
          <a:sy n="59" d="100"/>
        </p:scale>
        <p:origin x="1672" y="56"/>
      </p:cViewPr>
      <p:guideLst>
        <p:guide orient="horz" pos="720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AC970D-672A-4A71-A100-66D59613247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94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6063BF-37DF-4110-9A0B-6A68A37D133A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9652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7120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390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91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903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None/>
              <a:defRPr/>
            </a:pPr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F44FE-5F03-4D23-A3EE-D9EE91D16A2B}" type="slidenum">
              <a:rPr lang="de-CH" altLang="en-US" smtClean="0"/>
              <a:pPr>
                <a:defRPr/>
              </a:pPr>
              <a:t>6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73697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006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554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2439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960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063BF-37DF-4110-9A0B-6A68A37D133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710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MuK\0\Arbeitshilfen\Fotos_NB\Rundgang\1_NB.jpg"/>
          <p:cNvPicPr>
            <a:picLocks noChangeAspect="1" noChangeArrowheads="1"/>
          </p:cNvPicPr>
          <p:nvPr userDrawn="1"/>
        </p:nvPicPr>
        <p:blipFill>
          <a:blip r:embed="rId2" cstate="print">
            <a:lum bright="19000" contrast="-31000"/>
          </a:blip>
          <a:srcRect/>
          <a:stretch>
            <a:fillRect/>
          </a:stretch>
        </p:blipFill>
        <p:spPr bwMode="auto">
          <a:xfrm>
            <a:off x="902614" y="1700808"/>
            <a:ext cx="7557918" cy="457314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362200"/>
            <a:ext cx="7086600" cy="2514600"/>
          </a:xfrm>
        </p:spPr>
        <p:txBody>
          <a:bodyPr/>
          <a:lstStyle>
            <a:lvl1pPr>
              <a:defRPr sz="5200"/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096125" cy="720725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>
                <a:latin typeface="Arial" charset="0"/>
              </a:rPr>
              <a:t>Eidgenössisches Departement des Innern EDI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>
                <a:latin typeface="Arial" charset="0"/>
              </a:rPr>
              <a:t>Bundesamt für Kultur BAK</a:t>
            </a:r>
            <a:br>
              <a:rPr lang="de-CH" sz="800">
                <a:latin typeface="Arial" charset="0"/>
              </a:rPr>
            </a:br>
            <a:r>
              <a:rPr lang="de-CH" sz="800" b="1">
                <a:latin typeface="Arial" charset="0"/>
              </a:rPr>
              <a:t>Schweizerische Nationalbibliothek NB</a:t>
            </a: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1412875"/>
            <a:ext cx="1866900" cy="458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1412875"/>
            <a:ext cx="5453063" cy="458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2492375"/>
            <a:ext cx="3659188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2492375"/>
            <a:ext cx="3660775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1412875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2492375"/>
            <a:ext cx="74723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Um den Fliesstext übersichtlich zu halten, sollten Abschnitte</a:t>
            </a:r>
          </a:p>
          <a:p>
            <a:pPr lvl="0"/>
            <a:r>
              <a:rPr lang="en-GB"/>
              <a:t>gemacht werden. Diese werden zur besseren Lesbarkeit</a:t>
            </a:r>
          </a:p>
          <a:p>
            <a:pPr lvl="0"/>
            <a:r>
              <a:rPr lang="en-GB"/>
              <a:t>jeweils mit eine Blindzeile getrennt.</a:t>
            </a:r>
            <a:br>
              <a:rPr lang="en-GB"/>
            </a:br>
            <a:endParaRPr lang="en-GB"/>
          </a:p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FCB2ACFE-0C1B-4BE8-88C0-424C108F4912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>
                <a:latin typeface="Arial" charset="0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225550" y="6143625"/>
            <a:ext cx="7232650" cy="190248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en-US" sz="900" b="1" dirty="0">
                <a:latin typeface="Arial" panose="020B0604020202020204" pitchFamily="34" charset="0"/>
              </a:rPr>
              <a:t>Langzeitarchivierung</a:t>
            </a:r>
            <a:r>
              <a:rPr lang="de-CH" altLang="en-US" sz="900" dirty="0">
                <a:latin typeface="Arial" panose="020B0604020202020204" pitchFamily="34" charset="0"/>
              </a:rPr>
              <a:t> | Fachtagung SKKB,</a:t>
            </a:r>
            <a:r>
              <a:rPr lang="de-CH" altLang="en-US" sz="900" baseline="0" dirty="0">
                <a:latin typeface="Arial" panose="020B0604020202020204" pitchFamily="34" charset="0"/>
              </a:rPr>
              <a:t> 04.09.2023</a:t>
            </a:r>
            <a:endParaRPr lang="de-CH" sz="900" b="1" dirty="0">
              <a:latin typeface="Arial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96988" y="6144394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pic>
        <p:nvPicPr>
          <p:cNvPr id="1066" name="Picture 42" descr="Logo_CMYK_po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572000" y="387350"/>
            <a:ext cx="3581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>
                <a:latin typeface="Arial" charset="0"/>
              </a:rPr>
              <a:t>Eidgenössisches Departement des Innern EDI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>
                <a:latin typeface="Arial" charset="0"/>
              </a:rPr>
              <a:t>Bundesamt für Kultur BAK </a:t>
            </a:r>
            <a:br>
              <a:rPr lang="de-CH" sz="800">
                <a:latin typeface="Arial" charset="0"/>
              </a:rPr>
            </a:br>
            <a:r>
              <a:rPr lang="de-CH" sz="800" b="1">
                <a:latin typeface="Arial" charset="0"/>
              </a:rPr>
              <a:t>Schweizerische Nationalbibliothek NB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20925"/>
            <a:ext cx="7429500" cy="1108075"/>
          </a:xfrm>
        </p:spPr>
        <p:txBody>
          <a:bodyPr/>
          <a:lstStyle/>
          <a:p>
            <a:pPr algn="ctr"/>
            <a:r>
              <a:rPr lang="de-CH" altLang="en-US" sz="4400" dirty="0"/>
              <a:t>Aufbau eines digitalen Langzeitarchivs in der NB</a:t>
            </a:r>
            <a:endParaRPr lang="de-CH" sz="44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299075"/>
            <a:ext cx="7429500" cy="1055688"/>
          </a:xfrm>
        </p:spPr>
        <p:txBody>
          <a:bodyPr/>
          <a:lstStyle/>
          <a:p>
            <a:pPr algn="ctr"/>
            <a:r>
              <a:rPr lang="de-CH" sz="2400" dirty="0"/>
              <a:t>04.09.2023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886200"/>
            <a:ext cx="74295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de-CH" sz="4000" dirty="0">
                <a:latin typeface="Arial" charset="0"/>
              </a:rPr>
              <a:t>Fachtagung SKKB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    Herausforderungen (3)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CH" sz="1800" b="1" dirty="0"/>
              <a:t>Gesetzeskonforme Vermittlung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Berechtigungsmanagement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Kopieren unterbinden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Auflösung von Bildern (Vorschaubilder)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Zahl der parallelen Zugriffe auf Dokumente beschränken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Einhaltung von Embargos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B6BF74-3D00-4F00-82F5-098F6EEF3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    Herausforderungen (4)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CH" sz="1800" b="1" dirty="0"/>
              <a:t>Nachhaltige Archivierung</a:t>
            </a:r>
          </a:p>
          <a:p>
            <a:pPr marL="0" indent="0">
              <a:buNone/>
              <a:defRPr/>
            </a:pPr>
            <a:r>
              <a:rPr lang="de-CH" sz="1800" dirty="0"/>
              <a:t>Früher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Alle Information vollständig in höchstmöglich</a:t>
            </a:r>
            <a:br>
              <a:rPr lang="de-CH" sz="1800" dirty="0"/>
            </a:br>
            <a:r>
              <a:rPr lang="de-CH" sz="1800" dirty="0"/>
              <a:t>Qualität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Es ist heute nicht möglich zu identifizieren, welche Informationen für zukünftige Generationen von Belang sind</a:t>
            </a:r>
          </a:p>
          <a:p>
            <a:pPr marL="0" lvl="0" indent="0">
              <a:buFont typeface="Arial" panose="020B0604020202020204" pitchFamily="34" charset="0"/>
              <a:buNone/>
              <a:defRPr/>
            </a:pPr>
            <a:r>
              <a:rPr lang="de-CH" sz="1800" dirty="0"/>
              <a:t>Jetzt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Ökonomische und ökologische Aspekte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Energiekrise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Beschränkte Mittel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Erhaltungsaufwand auch für künftige Generationen</a:t>
            </a:r>
          </a:p>
          <a:p>
            <a:pPr marL="457200" lvl="1" indent="0">
              <a:buNone/>
              <a:defRPr/>
            </a:pPr>
            <a:endParaRPr lang="de-CH" sz="1800" dirty="0"/>
          </a:p>
          <a:p>
            <a:pPr marL="0" lvl="0" indent="0">
              <a:buNone/>
              <a:defRPr/>
            </a:pPr>
            <a:endParaRPr lang="de-CH" sz="135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272EA36-7751-4960-8FBC-84C223D30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    Herausforderungen (5)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Sammelrichtlinien/Selektion, damit man nicht</a:t>
            </a:r>
            <a:br>
              <a:rPr lang="de-CH" sz="1800" dirty="0"/>
            </a:br>
            <a:r>
              <a:rPr lang="de-CH" sz="1800" dirty="0"/>
              <a:t>in Informationsflut erstickt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Sammelkriterien sind auch eine Information für die Nachwelt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Qualitative Einbussen in Kauf nehmen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Ton, Bild, Video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Right </a:t>
            </a:r>
            <a:r>
              <a:rPr lang="de-CH" sz="1800" dirty="0" err="1"/>
              <a:t>to</a:t>
            </a:r>
            <a:r>
              <a:rPr lang="de-CH" sz="1800" dirty="0"/>
              <a:t> </a:t>
            </a:r>
            <a:r>
              <a:rPr lang="de-CH" sz="1800" dirty="0" err="1"/>
              <a:t>be</a:t>
            </a:r>
            <a:r>
              <a:rPr lang="de-CH" sz="1800" dirty="0"/>
              <a:t> </a:t>
            </a:r>
            <a:r>
              <a:rPr lang="de-CH" sz="1800" dirty="0" err="1"/>
              <a:t>forgotten</a:t>
            </a:r>
            <a:endParaRPr lang="de-CH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de-CH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de-CH" sz="1800" dirty="0"/>
          </a:p>
          <a:p>
            <a:pPr marL="0" indent="0" algn="ctr">
              <a:buNone/>
              <a:defRPr/>
            </a:pPr>
            <a:r>
              <a:rPr lang="de-CH" sz="1800" b="1" dirty="0"/>
              <a:t>Zum Erinnern gehört das Vergessen</a:t>
            </a:r>
            <a:br>
              <a:rPr lang="de-CH" sz="1800" b="1" dirty="0"/>
            </a:br>
            <a:r>
              <a:rPr lang="de-CH" sz="1800" dirty="0"/>
              <a:t>(aus dem Vorwort zur Memopolitik vom April 2008)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de-CH" dirty="0"/>
          </a:p>
          <a:p>
            <a:pPr marL="0" lvl="0" indent="0">
              <a:buNone/>
              <a:defRPr/>
            </a:pPr>
            <a:endParaRPr lang="de-CH" sz="13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5A1D3B-14D0-418E-9B90-80A44F92F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0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492896"/>
            <a:ext cx="7472363" cy="3502025"/>
          </a:xfrm>
        </p:spPr>
        <p:txBody>
          <a:bodyPr/>
          <a:lstStyle/>
          <a:p>
            <a:pPr marL="0" indent="0" algn="ctr">
              <a:buNone/>
            </a:pPr>
            <a:r>
              <a:rPr lang="de-CH" sz="2400" dirty="0"/>
              <a:t>Das gute Gedächtnis ist wie ein Sack,</a:t>
            </a:r>
            <a:br>
              <a:rPr lang="de-CH" sz="2400" dirty="0"/>
            </a:br>
            <a:r>
              <a:rPr lang="de-CH" sz="2400" dirty="0"/>
              <a:t>es behält alles.</a:t>
            </a:r>
            <a:br>
              <a:rPr lang="de-CH" sz="2400" dirty="0"/>
            </a:br>
            <a:r>
              <a:rPr lang="de-CH" sz="2400" dirty="0"/>
              <a:t>Das bessere Gedächtnis ist wie ein Sieb,</a:t>
            </a:r>
            <a:br>
              <a:rPr lang="de-CH" sz="2400" dirty="0"/>
            </a:br>
            <a:r>
              <a:rPr lang="de-CH" sz="2400" dirty="0"/>
              <a:t>es behält nur, worauf es ankommt.</a:t>
            </a:r>
            <a:br>
              <a:rPr lang="de-CH" sz="2000" dirty="0"/>
            </a:br>
            <a:br>
              <a:rPr lang="de-CH" sz="2000" dirty="0"/>
            </a:br>
            <a:r>
              <a:rPr lang="de-CH" sz="2000" i="1" dirty="0"/>
              <a:t>Hellmut Walters, deutscher Schriftsteller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CH" sz="1800" dirty="0"/>
          </a:p>
          <a:p>
            <a:pPr marL="457200" lvl="0" indent="-457200">
              <a:buFont typeface="+mj-lt"/>
              <a:buAutoNum type="arabicPeriod"/>
            </a:pPr>
            <a:r>
              <a:rPr lang="de-CH" sz="1800" dirty="0"/>
              <a:t>Projektziele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CH" sz="1800" dirty="0"/>
              <a:t>Stand der Arbeiten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CH" sz="1800" dirty="0"/>
              <a:t>Herausforderungen</a:t>
            </a:r>
          </a:p>
          <a:p>
            <a:pPr marL="457200" indent="-457200">
              <a:buFont typeface="+mj-lt"/>
              <a:buAutoNum type="arabicPeriod"/>
            </a:pPr>
            <a:endParaRPr lang="de-CH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FD7A44-DDC9-4A8F-9F13-8789C955E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3" y="1280613"/>
            <a:ext cx="1055835" cy="11376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CDC8D36-58E3-4FE8-A013-CCFFE157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Inhalt</a:t>
            </a:r>
          </a:p>
        </p:txBody>
      </p:sp>
    </p:spTree>
    <p:extLst>
      <p:ext uri="{BB962C8B-B14F-4D97-AF65-F5344CB8AC3E}">
        <p14:creationId xmlns:p14="http://schemas.microsoft.com/office/powerpoint/2010/main" val="92436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1503362"/>
            <a:ext cx="7461250" cy="989013"/>
          </a:xfrm>
        </p:spPr>
        <p:txBody>
          <a:bodyPr/>
          <a:lstStyle/>
          <a:p>
            <a:r>
              <a:rPr lang="de-CH" altLang="en-US" dirty="0"/>
              <a:t>    Projektziele (1)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Beschaffung eines Langzeitarchivs, welches alle Aspekte der digitalen Archivierung abdeckt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Anlieferung / Abholen von Daten und Metadaten, inkl. </a:t>
            </a:r>
            <a:r>
              <a:rPr lang="de-CH" sz="1800" dirty="0" err="1"/>
              <a:t>Webharvesting</a:t>
            </a:r>
            <a:endParaRPr lang="de-CH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Datenaufbereitung für die Archivierung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Archivierung und Verwaltung der Daten und Metadaten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Periodisches Prüfen der Daten und Durchführen von Erhaltungsmassnahmen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Vermittlung der Daten an die Benutzenden (Volltextindex, Rechteverwaltung, serverbasierte Viewer, längerfristig Emulation von Umgebungen)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423AD2-E327-4E79-8F43-BFD8C26F3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1" y="1281600"/>
            <a:ext cx="1138116" cy="11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9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1503362"/>
            <a:ext cx="7461250" cy="989013"/>
          </a:xfrm>
        </p:spPr>
        <p:txBody>
          <a:bodyPr/>
          <a:lstStyle/>
          <a:p>
            <a:r>
              <a:rPr lang="de-CH" altLang="en-US" dirty="0"/>
              <a:t>    Projektziele (2)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Zusammenführung der Systeme in der NB (e-Helvetica, </a:t>
            </a:r>
            <a:r>
              <a:rPr lang="de-CH" sz="1800" dirty="0" err="1"/>
              <a:t>Archivio</a:t>
            </a:r>
            <a:r>
              <a:rPr lang="de-CH" sz="1800" dirty="0"/>
              <a:t> multimediale)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Mitbenutzung durch Partnerinstitutionen ermöglichen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Zertifizierung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Vorgaben einhalten, z.B.: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Verordnung über die digitale Transformation und die Informatik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Verordnung über den Schutz vor Cyberrisiken in der Bundesverwaltung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Datenschutzgesetz / Urheberreicht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sz="1800" dirty="0" err="1"/>
              <a:t>Preservation</a:t>
            </a:r>
            <a:r>
              <a:rPr lang="de-CH" sz="1800" dirty="0"/>
              <a:t> Policy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Betriebsdauer mindestens 15 Jahre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C30426F-856F-4D19-B21B-6FEC82AD4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1" y="1281600"/>
            <a:ext cx="1138116" cy="11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6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auto">
          <a:xfrm>
            <a:off x="1493657" y="1844824"/>
            <a:ext cx="5076564" cy="5400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9" name="Rectangle 2"/>
          <p:cNvSpPr>
            <a:spLocks noChangeAspect="1" noChangeArrowheads="1"/>
          </p:cNvSpPr>
          <p:nvPr/>
        </p:nvSpPr>
        <p:spPr bwMode="auto">
          <a:xfrm>
            <a:off x="1143002" y="68413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sz="18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06843"/>
            <a:ext cx="6350500" cy="4140500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 bwMode="auto">
          <a:xfrm>
            <a:off x="2741445" y="2178383"/>
            <a:ext cx="2906486" cy="3082835"/>
          </a:xfrm>
          <a:custGeom>
            <a:avLst/>
            <a:gdLst>
              <a:gd name="connsiteX0" fmla="*/ 470262 w 3875314"/>
              <a:gd name="connsiteY0" fmla="*/ 0 h 4110446"/>
              <a:gd name="connsiteX1" fmla="*/ 470262 w 3875314"/>
              <a:gd name="connsiteY1" fmla="*/ 1698172 h 4110446"/>
              <a:gd name="connsiteX2" fmla="*/ 0 w 3875314"/>
              <a:gd name="connsiteY2" fmla="*/ 1715589 h 4110446"/>
              <a:gd name="connsiteX3" fmla="*/ 0 w 3875314"/>
              <a:gd name="connsiteY3" fmla="*/ 4101737 h 4110446"/>
              <a:gd name="connsiteX4" fmla="*/ 3370217 w 3875314"/>
              <a:gd name="connsiteY4" fmla="*/ 4110446 h 4110446"/>
              <a:gd name="connsiteX5" fmla="*/ 3361508 w 3875314"/>
              <a:gd name="connsiteY5" fmla="*/ 3257006 h 4110446"/>
              <a:gd name="connsiteX6" fmla="*/ 618308 w 3875314"/>
              <a:gd name="connsiteY6" fmla="*/ 3239589 h 4110446"/>
              <a:gd name="connsiteX7" fmla="*/ 627017 w 3875314"/>
              <a:gd name="connsiteY7" fmla="*/ 1915886 h 4110446"/>
              <a:gd name="connsiteX8" fmla="*/ 3091542 w 3875314"/>
              <a:gd name="connsiteY8" fmla="*/ 1915886 h 4110446"/>
              <a:gd name="connsiteX9" fmla="*/ 3091542 w 3875314"/>
              <a:gd name="connsiteY9" fmla="*/ 809897 h 4110446"/>
              <a:gd name="connsiteX10" fmla="*/ 3875314 w 3875314"/>
              <a:gd name="connsiteY10" fmla="*/ 809897 h 4110446"/>
              <a:gd name="connsiteX11" fmla="*/ 3857897 w 3875314"/>
              <a:gd name="connsiteY11" fmla="*/ 8709 h 4110446"/>
              <a:gd name="connsiteX12" fmla="*/ 470262 w 3875314"/>
              <a:gd name="connsiteY12" fmla="*/ 0 h 411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5314" h="4110446">
                <a:moveTo>
                  <a:pt x="470262" y="0"/>
                </a:moveTo>
                <a:lnTo>
                  <a:pt x="470262" y="1698172"/>
                </a:lnTo>
                <a:lnTo>
                  <a:pt x="0" y="1715589"/>
                </a:lnTo>
                <a:lnTo>
                  <a:pt x="0" y="4101737"/>
                </a:lnTo>
                <a:lnTo>
                  <a:pt x="3370217" y="4110446"/>
                </a:lnTo>
                <a:lnTo>
                  <a:pt x="3361508" y="3257006"/>
                </a:lnTo>
                <a:lnTo>
                  <a:pt x="618308" y="3239589"/>
                </a:lnTo>
                <a:lnTo>
                  <a:pt x="627017" y="1915886"/>
                </a:lnTo>
                <a:lnTo>
                  <a:pt x="3091542" y="1915886"/>
                </a:lnTo>
                <a:lnTo>
                  <a:pt x="3091542" y="809897"/>
                </a:lnTo>
                <a:lnTo>
                  <a:pt x="3875314" y="809897"/>
                </a:lnTo>
                <a:lnTo>
                  <a:pt x="3857897" y="8709"/>
                </a:lnTo>
                <a:lnTo>
                  <a:pt x="470262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21" name="Rechteck 20"/>
          <p:cNvSpPr/>
          <p:nvPr/>
        </p:nvSpPr>
        <p:spPr bwMode="auto">
          <a:xfrm>
            <a:off x="1819154" y="3465004"/>
            <a:ext cx="916641" cy="1796214"/>
          </a:xfrm>
          <a:prstGeom prst="rect">
            <a:avLst/>
          </a:prstGeom>
          <a:solidFill>
            <a:srgbClr val="FFCC99">
              <a:alpha val="5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22" name="Rechteck 21"/>
          <p:cNvSpPr/>
          <p:nvPr/>
        </p:nvSpPr>
        <p:spPr bwMode="auto">
          <a:xfrm>
            <a:off x="5274077" y="3356992"/>
            <a:ext cx="1080120" cy="1904226"/>
          </a:xfrm>
          <a:prstGeom prst="rect">
            <a:avLst/>
          </a:prstGeom>
          <a:solidFill>
            <a:srgbClr val="FF9900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23" name="Rechteck 22"/>
          <p:cNvSpPr/>
          <p:nvPr/>
        </p:nvSpPr>
        <p:spPr bwMode="auto">
          <a:xfrm>
            <a:off x="3707903" y="3843046"/>
            <a:ext cx="1134126" cy="648072"/>
          </a:xfrm>
          <a:prstGeom prst="rect">
            <a:avLst/>
          </a:prstGeom>
          <a:solidFill>
            <a:srgbClr val="99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25" name="Rechteck 24"/>
          <p:cNvSpPr/>
          <p:nvPr/>
        </p:nvSpPr>
        <p:spPr bwMode="auto">
          <a:xfrm>
            <a:off x="1819154" y="5333247"/>
            <a:ext cx="4535043" cy="400010"/>
          </a:xfrm>
          <a:prstGeom prst="rect">
            <a:avLst/>
          </a:prstGeom>
          <a:solidFill>
            <a:srgbClr val="99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CH" sz="1800"/>
          </a:p>
        </p:txBody>
      </p:sp>
      <p:sp>
        <p:nvSpPr>
          <p:cNvPr id="26" name="Textfeld 25"/>
          <p:cNvSpPr txBox="1"/>
          <p:nvPr/>
        </p:nvSpPr>
        <p:spPr>
          <a:xfrm>
            <a:off x="3317455" y="2749782"/>
            <a:ext cx="1754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50" b="1" dirty="0">
                <a:solidFill>
                  <a:srgbClr val="B4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Digitales Archiv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608780" y="4077093"/>
            <a:ext cx="11326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50" b="1" dirty="0" err="1">
                <a:solidFill>
                  <a:srgbClr val="D66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Pre-Ingest</a:t>
            </a:r>
            <a:endParaRPr lang="de-CH" sz="1650" b="1" dirty="0">
              <a:solidFill>
                <a:srgbClr val="D66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342680" y="4309106"/>
            <a:ext cx="9429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50" b="1" dirty="0">
                <a:solidFill>
                  <a:srgbClr val="96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Access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317455" y="5371669"/>
            <a:ext cx="17544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50" b="1" dirty="0">
                <a:solidFill>
                  <a:srgbClr val="503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Infrastruktur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629562" y="1700808"/>
            <a:ext cx="1134126" cy="6164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de-CH" sz="180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3494591-96D8-4954-BF4C-59CF22073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1412875"/>
            <a:ext cx="7461250" cy="989013"/>
          </a:xfrm>
          <a:noFill/>
        </p:spPr>
        <p:txBody>
          <a:bodyPr/>
          <a:lstStyle/>
          <a:p>
            <a:r>
              <a:rPr lang="de-CH" dirty="0"/>
              <a:t>    Stand der 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010AEA-AC4B-48D4-95D9-EC16E5BE0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811F410E-16F4-49D7-BF49-05730A66D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85" y="2348880"/>
            <a:ext cx="8747845" cy="3672408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D118BF1-F7E2-46EA-A220-AD0D4875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431" y="1574954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dirty="0"/>
              <a:t>    Termine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710607-1D5C-42EA-9A54-40C6EA7A6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76EAE51-CC8A-46DE-9C4E-9548876F7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Herausforderungen (1)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1331640" y="3214173"/>
            <a:ext cx="2052228" cy="2052228"/>
          </a:xfrm>
          <a:prstGeom prst="ellipse">
            <a:avLst/>
          </a:prstGeom>
          <a:solidFill>
            <a:srgbClr val="FFFFCC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de-CH" sz="750" dirty="0">
                <a:latin typeface="+mn-lt"/>
              </a:rPr>
              <a:t>Politik</a:t>
            </a:r>
            <a:br>
              <a:rPr lang="de-CH" sz="750" dirty="0">
                <a:latin typeface="+mn-lt"/>
              </a:rPr>
            </a:br>
            <a:r>
              <a:rPr lang="de-CH" sz="750" dirty="0">
                <a:latin typeface="+mn-lt"/>
              </a:rPr>
              <a:t>Lagerung von</a:t>
            </a:r>
            <a:br>
              <a:rPr lang="de-CH" sz="750" dirty="0">
                <a:latin typeface="+mn-lt"/>
              </a:rPr>
            </a:br>
            <a:r>
              <a:rPr lang="de-CH" sz="750" dirty="0">
                <a:latin typeface="+mn-lt"/>
              </a:rPr>
              <a:t>Kulturgut im</a:t>
            </a:r>
            <a:br>
              <a:rPr lang="de-CH" sz="750" dirty="0">
                <a:latin typeface="+mn-lt"/>
              </a:rPr>
            </a:br>
            <a:r>
              <a:rPr lang="de-CH" sz="750" dirty="0">
                <a:latin typeface="+mn-lt"/>
              </a:rPr>
              <a:t>Ausland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2147912" y="2420888"/>
            <a:ext cx="2052228" cy="2052228"/>
          </a:xfrm>
          <a:prstGeom prst="ellipse">
            <a:avLst/>
          </a:prstGeom>
          <a:solidFill>
            <a:srgbClr val="FFFF99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de-CH" sz="750" dirty="0">
                <a:latin typeface="+mn-lt"/>
              </a:rPr>
              <a:t>Datenschutz</a:t>
            </a:r>
            <a:br>
              <a:rPr lang="de-CH" sz="750" dirty="0">
                <a:latin typeface="+mn-lt"/>
              </a:rPr>
            </a:br>
            <a:r>
              <a:rPr lang="de-CH" sz="750" dirty="0">
                <a:latin typeface="+mn-lt"/>
              </a:rPr>
              <a:t>Firmen mit Sitz in Staat gemäss Liste EDÖB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2102862" y="4007457"/>
            <a:ext cx="2052228" cy="2052228"/>
          </a:xfrm>
          <a:prstGeom prst="ellipse">
            <a:avLst/>
          </a:prstGeom>
          <a:solidFill>
            <a:srgbClr val="CCFF99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de-CH" sz="750" dirty="0">
                <a:latin typeface="+mn-lt"/>
              </a:rPr>
              <a:t>Urheberrecht</a:t>
            </a:r>
            <a:br>
              <a:rPr lang="de-CH" sz="750" dirty="0">
                <a:latin typeface="+mn-lt"/>
              </a:rPr>
            </a:br>
            <a:r>
              <a:rPr lang="de-CH" sz="750" dirty="0">
                <a:latin typeface="+mn-lt"/>
              </a:rPr>
              <a:t>Serverstandort Schweiz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2918322" y="3214173"/>
            <a:ext cx="2052228" cy="2052228"/>
          </a:xfrm>
          <a:prstGeom prst="ellipse">
            <a:avLst/>
          </a:prstGeom>
          <a:solidFill>
            <a:srgbClr val="CCFF66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de-CH" sz="750" dirty="0">
                <a:latin typeface="+mn-lt"/>
              </a:rPr>
              <a:t>Beschaffungsrecht</a:t>
            </a:r>
          </a:p>
          <a:p>
            <a:pPr algn="r" defTabSz="685800"/>
            <a:r>
              <a:rPr lang="de-CH" sz="750" dirty="0">
                <a:latin typeface="+mn-lt"/>
              </a:rPr>
              <a:t>Unzulässige</a:t>
            </a:r>
          </a:p>
          <a:p>
            <a:pPr algn="r" defTabSz="685800"/>
            <a:r>
              <a:rPr lang="de-CH" sz="750" dirty="0">
                <a:latin typeface="+mn-lt"/>
              </a:rPr>
              <a:t>Einschränkung</a:t>
            </a:r>
            <a:br>
              <a:rPr lang="de-CH" sz="750" dirty="0">
                <a:latin typeface="+mn-lt"/>
              </a:rPr>
            </a:br>
            <a:r>
              <a:rPr lang="de-CH" sz="750" dirty="0">
                <a:latin typeface="+mn-lt"/>
              </a:rPr>
              <a:t>des Marktes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18322" y="3960522"/>
            <a:ext cx="466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5672628" y="3197260"/>
            <a:ext cx="2430270" cy="756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de-CH" sz="750" dirty="0">
                <a:latin typeface="+mn-lt"/>
              </a:rPr>
              <a:t>BIT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>
                <a:latin typeface="+mn-lt"/>
              </a:rPr>
              <a:t>Standort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>
                <a:latin typeface="+mn-lt"/>
              </a:rPr>
              <a:t>Datensicherheit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>
                <a:latin typeface="+mn-lt"/>
              </a:rPr>
              <a:t>Datenschutz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>
                <a:latin typeface="+mn-lt"/>
              </a:rPr>
              <a:t>Datenherrschaft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de-CH" sz="750" dirty="0">
              <a:latin typeface="+mn-lt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5672628" y="4500582"/>
            <a:ext cx="2430270" cy="756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de-CH" sz="750" dirty="0">
                <a:latin typeface="+mn-lt"/>
              </a:rPr>
              <a:t>Privater Markt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>
                <a:latin typeface="+mn-lt"/>
              </a:rPr>
              <a:t>Preis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de-CH" sz="750" dirty="0">
                <a:latin typeface="+mn-lt"/>
              </a:rPr>
              <a:t>Flexibilität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de-CH" sz="750" dirty="0">
                <a:latin typeface="+mn-lt"/>
              </a:rPr>
              <a:t>Firmensitz gemäss Liste EDÖB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de-CH" sz="750" dirty="0">
                <a:latin typeface="+mn-lt"/>
              </a:rPr>
              <a:t>Serverstandort Schweiz</a:t>
            </a:r>
          </a:p>
          <a:p>
            <a:pPr marL="128588" indent="-128588" defTabSz="685800">
              <a:buFont typeface="Wingdings" panose="05000000000000000000" pitchFamily="2" charset="2"/>
              <a:buChar char="Ø"/>
            </a:pPr>
            <a:endParaRPr lang="de-CH" sz="750" dirty="0">
              <a:latin typeface="+mn-lt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5078562" y="4003868"/>
            <a:ext cx="648072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de-CH" sz="18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7EAA2DD-B68F-4091-B62E-1119A7A6A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2049982"/>
            <a:ext cx="74723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CH" sz="1800" b="1" kern="0" dirty="0"/>
              <a:t>       Datenhaltung</a:t>
            </a:r>
            <a:endParaRPr lang="de-CH" sz="1350" kern="0" dirty="0"/>
          </a:p>
        </p:txBody>
      </p:sp>
    </p:spTree>
    <p:extLst>
      <p:ext uri="{BB962C8B-B14F-4D97-AF65-F5344CB8AC3E}">
        <p14:creationId xmlns:p14="http://schemas.microsoft.com/office/powerpoint/2010/main" val="29944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    Herausforderungen (2)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CH" sz="1800" b="1" dirty="0"/>
              <a:t>Hohe Vertragssummen</a:t>
            </a:r>
          </a:p>
          <a:p>
            <a:pPr>
              <a:defRPr/>
            </a:pPr>
            <a:r>
              <a:rPr lang="de-CH" sz="1800" dirty="0"/>
              <a:t>Vermittlung an die Politik</a:t>
            </a:r>
          </a:p>
          <a:p>
            <a:pPr>
              <a:defRPr/>
            </a:pPr>
            <a:r>
              <a:rPr lang="de-CH" sz="1800" dirty="0"/>
              <a:t>Möglichst lange Vertragslaufzeiten</a:t>
            </a:r>
          </a:p>
          <a:p>
            <a:pPr>
              <a:defRPr/>
            </a:pPr>
            <a:r>
              <a:rPr lang="de-CH" sz="1800" dirty="0"/>
              <a:t>Dauer Grundleistungen kurz halten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Breites Spektrum an optionalen Leistungen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de-CH" sz="1800" dirty="0"/>
          </a:p>
          <a:p>
            <a:pPr marL="0" indent="0">
              <a:buNone/>
              <a:defRPr/>
            </a:pPr>
            <a:r>
              <a:rPr lang="de-CH" sz="1800" b="1" dirty="0"/>
              <a:t>Leistungsangebot für Dritte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Rechtliche Grundlagen müssen vorhanden sein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sz="1800" dirty="0"/>
              <a:t>Bundesverwaltung darf privaten Markt nicht konkurrenzieren</a:t>
            </a:r>
          </a:p>
          <a:p>
            <a:pPr marL="0" lvl="0" indent="0">
              <a:buNone/>
              <a:defRPr/>
            </a:pPr>
            <a:endParaRPr lang="de-CH" sz="13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9E3BC1-3584-4928-85BF-E6493D7FF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281600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23497"/>
      </p:ext>
    </p:extLst>
  </p:cSld>
  <p:clrMapOvr>
    <a:masterClrMapping/>
  </p:clrMapOvr>
</p:sld>
</file>

<file path=ppt/theme/theme1.xml><?xml version="1.0" encoding="utf-8"?>
<a:theme xmlns:a="http://schemas.openxmlformats.org/drawingml/2006/main" name="NB_D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:fields xmlns:f="http://schemas.fabasoft.com/folio/2007/fields">
  <f:record ref="">
    <f:field ref="objname" par="" edit="true" text="Leer DE"/>
    <f:field ref="objsubject" par="" edit="true" text=""/>
    <f:field ref="objcreatedby" par="" text="Stähli, Romano, stro, NB"/>
    <f:field ref="objcreatedat" par="" text="18.02.2013 15:45:37"/>
    <f:field ref="objchangedby" par="" text="Stähli, Romano, stro, NB"/>
    <f:field ref="objmodifiedat" par="" text="31.10.2017 14:11:11"/>
    <f:field ref="doc_FSCFOLIO_1_1001_FieldDocumentNumber" par="" text=""/>
    <f:field ref="doc_FSCFOLIO_1_1001_FieldSubject" par="" edit="true" text=""/>
    <f:field ref="FSCFOLIO_1_1001_FieldCurrentUser" par="" text="Oliver Sievi"/>
    <f:field ref="CCAPRECONFIG_15_1001_Objektname" par="" edit="true" text="Leer DE"/>
    <f:field ref="CHPRECONFIG_1_1001_Objektname" par="" edit="true" text="Leer DE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Serienbrief">
    <f:field ref="doc_FSCFOLIO_1_1001_FieldSubject" text="Betreff"/>
    <f:field ref="doc_FSCFOLIO_1_1001_FieldDocumentNumber" text="Dokument Nummer"/>
  </f:display>
</f:field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8E56E0A5124D9746F2F63E250A5B" ma:contentTypeVersion="17" ma:contentTypeDescription="Create a new document." ma:contentTypeScope="" ma:versionID="09717722fde115ff69a6afad9534cd49">
  <xsd:schema xmlns:xsd="http://www.w3.org/2001/XMLSchema" xmlns:xs="http://www.w3.org/2001/XMLSchema" xmlns:p="http://schemas.microsoft.com/office/2006/metadata/properties" xmlns:ns2="6b0daa1f-51d1-45ec-9531-8473d785a6f4" xmlns:ns3="5b2daeab-bc3a-45ec-b624-a2591c7a734e" targetNamespace="http://schemas.microsoft.com/office/2006/metadata/properties" ma:root="true" ma:fieldsID="db3a08c7a5a2611d488c12fba68ae238" ns2:_="" ns3:_="">
    <xsd:import namespace="6b0daa1f-51d1-45ec-9531-8473d785a6f4"/>
    <xsd:import namespace="5b2daeab-bc3a-45ec-b624-a2591c7a7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daa1f-51d1-45ec-9531-8473d785a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ce99ab-e86c-498e-ac27-92c9746773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daeab-bc3a-45ec-b624-a2591c7a7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d10b37-8c14-468d-b25f-de83512288e0}" ma:internalName="TaxCatchAll" ma:showField="CatchAllData" ma:web="5b2daeab-bc3a-45ec-b624-a2591c7a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customXml/itemProps2.xml><?xml version="1.0" encoding="utf-8"?>
<ds:datastoreItem xmlns:ds="http://schemas.openxmlformats.org/officeDocument/2006/customXml" ds:itemID="{98C0958D-AEC7-4FAB-85F6-DEB412FCBE4A}"/>
</file>

<file path=customXml/itemProps3.xml><?xml version="1.0" encoding="utf-8"?>
<ds:datastoreItem xmlns:ds="http://schemas.openxmlformats.org/officeDocument/2006/customXml" ds:itemID="{1DEB320E-4B52-495C-85A8-C4059A980668}"/>
</file>

<file path=docProps/app.xml><?xml version="1.0" encoding="utf-8"?>
<Properties xmlns="http://schemas.openxmlformats.org/officeDocument/2006/extended-properties" xmlns:vt="http://schemas.openxmlformats.org/officeDocument/2006/docPropsVTypes">
  <Template>NB_D</Template>
  <TotalTime>0</TotalTime>
  <Words>410</Words>
  <Application>Microsoft Office PowerPoint</Application>
  <PresentationFormat>Bildschirmpräsentation (4:3)</PresentationFormat>
  <Paragraphs>98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Times</vt:lpstr>
      <vt:lpstr>Wingdings</vt:lpstr>
      <vt:lpstr>NB_D</vt:lpstr>
      <vt:lpstr>Aufbau eines digitalen Langzeitarchivs in der NB</vt:lpstr>
      <vt:lpstr>PowerPoint-Präsentation</vt:lpstr>
      <vt:lpstr>    Inhalt</vt:lpstr>
      <vt:lpstr>    Projektziele (1)</vt:lpstr>
      <vt:lpstr>    Projektziele (2)</vt:lpstr>
      <vt:lpstr>    Stand der Arbeiten</vt:lpstr>
      <vt:lpstr> </vt:lpstr>
      <vt:lpstr>    Herausforderungen (1)</vt:lpstr>
      <vt:lpstr>    Herausforderungen (2)</vt:lpstr>
      <vt:lpstr>    Herausforderungen (3)</vt:lpstr>
      <vt:lpstr>    Herausforderungen (4)</vt:lpstr>
      <vt:lpstr>    Herausforderungen (5)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Document Partner</dc:creator>
  <cp:lastModifiedBy>Nepfer Matthias NB</cp:lastModifiedBy>
  <cp:revision>247</cp:revision>
  <cp:lastPrinted>2003-11-14T16:51:38Z</cp:lastPrinted>
  <dcterms:created xsi:type="dcterms:W3CDTF">2021-03-03T11:37:51Z</dcterms:created>
  <dcterms:modified xsi:type="dcterms:W3CDTF">2023-08-21T04:40:24Z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BSVTEMPL@102.1950:FileRespAmtstitel">
    <vt:lpwstr/>
  </property>
  <property fmtid="{D5CDD505-2E9C-101B-9397-08002B2CF9AE}" pid="3" name="FSC#BSVTEMPL@102.1950:FileRespAmtstitel_F">
    <vt:lpwstr/>
  </property>
  <property fmtid="{D5CDD505-2E9C-101B-9397-08002B2CF9AE}" pid="4" name="FSC#BSVTEMPL@102.1950:FileRespAmtstitel_I">
    <vt:lpwstr/>
  </property>
  <property fmtid="{D5CDD505-2E9C-101B-9397-08002B2CF9AE}" pid="5" name="FSC#BSVTEMPL@102.1950:FileRespAmtstitel_E">
    <vt:lpwstr/>
  </property>
  <property fmtid="{D5CDD505-2E9C-101B-9397-08002B2CF9AE}" pid="6" name="FSC#BSVTEMPL@102.1950:AssignmentName">
    <vt:lpwstr/>
  </property>
  <property fmtid="{D5CDD505-2E9C-101B-9397-08002B2CF9AE}" pid="7" name="FSC#BSVTEMPL@102.1950:BSVShortsign">
    <vt:lpwstr/>
  </property>
  <property fmtid="{D5CDD505-2E9C-101B-9397-08002B2CF9AE}" pid="8" name="FSC#BSVTEMPL@102.1950:DocumentID">
    <vt:lpwstr>409</vt:lpwstr>
  </property>
  <property fmtid="{D5CDD505-2E9C-101B-9397-08002B2CF9AE}" pid="9" name="FSC#BSVTEMPL@102.1950:Dossierref">
    <vt:lpwstr>060-4</vt:lpwstr>
  </property>
  <property fmtid="{D5CDD505-2E9C-101B-9397-08002B2CF9AE}" pid="10" name="FSC#BSVTEMPL@102.1950:Oursign">
    <vt:lpwstr>060-4 18.02.2013</vt:lpwstr>
  </property>
  <property fmtid="{D5CDD505-2E9C-101B-9397-08002B2CF9AE}" pid="11" name="FSC#BSVTEMPL@102.1950:EmpfName">
    <vt:lpwstr/>
  </property>
  <property fmtid="{D5CDD505-2E9C-101B-9397-08002B2CF9AE}" pid="12" name="FSC#BSVTEMPL@102.1950:EmpfOrt">
    <vt:lpwstr/>
  </property>
  <property fmtid="{D5CDD505-2E9C-101B-9397-08002B2CF9AE}" pid="13" name="FSC#BSVTEMPL@102.1950:EmpfPLZ">
    <vt:lpwstr/>
  </property>
  <property fmtid="{D5CDD505-2E9C-101B-9397-08002B2CF9AE}" pid="14" name="FSC#BSVTEMPL@102.1950:EmpfStrasse">
    <vt:lpwstr/>
  </property>
  <property fmtid="{D5CDD505-2E9C-101B-9397-08002B2CF9AE}" pid="15" name="FSC#BSVTEMPL@102.1950:FileRespEmail">
    <vt:lpwstr/>
  </property>
  <property fmtid="{D5CDD505-2E9C-101B-9397-08002B2CF9AE}" pid="16" name="FSC#BSVTEMPL@102.1950:FileRespFax">
    <vt:lpwstr/>
  </property>
  <property fmtid="{D5CDD505-2E9C-101B-9397-08002B2CF9AE}" pid="17" name="FSC#BSVTEMPL@102.1950:FileRespHome">
    <vt:lpwstr/>
  </property>
  <property fmtid="{D5CDD505-2E9C-101B-9397-08002B2CF9AE}" pid="18" name="FSC#BSVTEMPL@102.1950:FileRespStreet">
    <vt:lpwstr/>
  </property>
  <property fmtid="{D5CDD505-2E9C-101B-9397-08002B2CF9AE}" pid="19" name="FSC#BSVTEMPL@102.1950:FileRespTel">
    <vt:lpwstr/>
  </property>
  <property fmtid="{D5CDD505-2E9C-101B-9397-08002B2CF9AE}" pid="20" name="FSC#BSVTEMPL@102.1950:FileRespZipCode">
    <vt:lpwstr/>
  </property>
  <property fmtid="{D5CDD505-2E9C-101B-9397-08002B2CF9AE}" pid="21" name="FSC#BSVTEMPL@102.1950:NameFileResponsible">
    <vt:lpwstr/>
  </property>
  <property fmtid="{D5CDD505-2E9C-101B-9397-08002B2CF9AE}" pid="22" name="FSC#BSVTEMPL@102.1950:Shortsign">
    <vt:lpwstr/>
  </property>
  <property fmtid="{D5CDD505-2E9C-101B-9397-08002B2CF9AE}" pid="23" name="FSC#BSVTEMPL@102.1950:UserFunction">
    <vt:lpwstr/>
  </property>
  <property fmtid="{D5CDD505-2E9C-101B-9397-08002B2CF9AE}" pid="24" name="FSC#BSVTEMPL@102.1950:VornameNameFileResponsible">
    <vt:lpwstr/>
  </property>
  <property fmtid="{D5CDD505-2E9C-101B-9397-08002B2CF9AE}" pid="25" name="FSC#BSVTEMPL@102.1950:FileResponsible">
    <vt:lpwstr/>
  </property>
  <property fmtid="{D5CDD505-2E9C-101B-9397-08002B2CF9AE}" pid="26" name="FSC#BSVTEMPL@102.1950:FileRespOrg">
    <vt:lpwstr>Innovation und Informationsmanagement, NB</vt:lpwstr>
  </property>
  <property fmtid="{D5CDD505-2E9C-101B-9397-08002B2CF9AE}" pid="27" name="FSC#BSVTEMPL@102.1950:FileRespOrgHome">
    <vt:lpwstr>Bern</vt:lpwstr>
  </property>
  <property fmtid="{D5CDD505-2E9C-101B-9397-08002B2CF9AE}" pid="28" name="FSC#BSVTEMPL@102.1950:FileRespOrgStreet">
    <vt:lpwstr>Hallwylstrasse 15</vt:lpwstr>
  </property>
  <property fmtid="{D5CDD505-2E9C-101B-9397-08002B2CF9AE}" pid="29" name="FSC#BSVTEMPL@102.1950:FileRespOrgZipCode">
    <vt:lpwstr>3003</vt:lpwstr>
  </property>
  <property fmtid="{D5CDD505-2E9C-101B-9397-08002B2CF9AE}" pid="30" name="FSC#BSVTEMPL@102.1950:FileRespOU">
    <vt:lpwstr>Innovation and Information Management</vt:lpwstr>
  </property>
  <property fmtid="{D5CDD505-2E9C-101B-9397-08002B2CF9AE}" pid="31" name="FSC#BSVTEMPL@102.1950:Registrierdatum">
    <vt:lpwstr>18.02.2013</vt:lpwstr>
  </property>
  <property fmtid="{D5CDD505-2E9C-101B-9397-08002B2CF9AE}" pid="32" name="FSC#BSVTEMPL@102.1950:RegPlanPos">
    <vt:lpwstr/>
  </property>
  <property fmtid="{D5CDD505-2E9C-101B-9397-08002B2CF9AE}" pid="33" name="FSC#BSVTEMPL@102.1950:ShortsignCreate">
    <vt:lpwstr>stro</vt:lpwstr>
  </property>
  <property fmtid="{D5CDD505-2E9C-101B-9397-08002B2CF9AE}" pid="34" name="FSC#BSVTEMPL@102.1950:SubjectSubFile">
    <vt:lpwstr>Leer DE</vt:lpwstr>
  </property>
  <property fmtid="{D5CDD505-2E9C-101B-9397-08002B2CF9AE}" pid="35" name="FSC#BSVTEMPL@102.1950:SubjectDocument">
    <vt:lpwstr/>
  </property>
  <property fmtid="{D5CDD505-2E9C-101B-9397-08002B2CF9AE}" pid="36" name="FSC#BSVTEMPL@102.1950:TitleDossier">
    <vt:lpwstr>Corporate Identity 2013-2022</vt:lpwstr>
  </property>
  <property fmtid="{D5CDD505-2E9C-101B-9397-08002B2CF9AE}" pid="37" name="FSC#BSVTEMPL@102.1950:ZusendungAm">
    <vt:lpwstr/>
  </property>
  <property fmtid="{D5CDD505-2E9C-101B-9397-08002B2CF9AE}" pid="38" name="FSC#EDICFG@15.1700:DossierrefSubFile">
    <vt:lpwstr>060-4/Allgemeine Vorlagen NB/Allgemein Präsentationen</vt:lpwstr>
  </property>
  <property fmtid="{D5CDD505-2E9C-101B-9397-08002B2CF9AE}" pid="39" name="FSC#EDICFG@15.1700:UniqueSubFileNumber">
    <vt:lpwstr>2013818-0409</vt:lpwstr>
  </property>
  <property fmtid="{D5CDD505-2E9C-101B-9397-08002B2CF9AE}" pid="40" name="FSC#BSVTEMPL@102.1950:DocumentIDEnhanced">
    <vt:lpwstr>060-4 18.02.2013 Doknr: 409</vt:lpwstr>
  </property>
  <property fmtid="{D5CDD505-2E9C-101B-9397-08002B2CF9AE}" pid="41" name="FSC#EDICFG@15.1700:FileRespInitials">
    <vt:lpwstr/>
  </property>
  <property fmtid="{D5CDD505-2E9C-101B-9397-08002B2CF9AE}" pid="42" name="FSC#EDICFG@15.1700:FileRespOrgD">
    <vt:lpwstr>Innovation und Informationsmanagement</vt:lpwstr>
  </property>
  <property fmtid="{D5CDD505-2E9C-101B-9397-08002B2CF9AE}" pid="43" name="FSC#EDICFG@15.1700:FileRespOrgF">
    <vt:lpwstr>Innovation et management de l'information</vt:lpwstr>
  </property>
  <property fmtid="{D5CDD505-2E9C-101B-9397-08002B2CF9AE}" pid="44" name="FSC#EDICFG@15.1700:FileRespOrgE">
    <vt:lpwstr>Innovation and Information Management</vt:lpwstr>
  </property>
  <property fmtid="{D5CDD505-2E9C-101B-9397-08002B2CF9AE}" pid="45" name="FSC#EDICFG@15.1700:FileRespOrgI">
    <vt:lpwstr>Innovazione e gestione dell'informazione</vt:lpwstr>
  </property>
  <property fmtid="{D5CDD505-2E9C-101B-9397-08002B2CF9AE}" pid="46" name="FSC#EDICFG@15.1700:FileResponsibleSalutation">
    <vt:lpwstr/>
  </property>
  <property fmtid="{D5CDD505-2E9C-101B-9397-08002B2CF9AE}" pid="47" name="FSC#EDICFG@15.1700:SignerLeft">
    <vt:lpwstr/>
  </property>
  <property fmtid="{D5CDD505-2E9C-101B-9397-08002B2CF9AE}" pid="48" name="FSC#EDICFG@15.1700:SignerLeftFunction">
    <vt:lpwstr/>
  </property>
  <property fmtid="{D5CDD505-2E9C-101B-9397-08002B2CF9AE}" pid="49" name="FSC#EDICFG@15.1700:SignerRight">
    <vt:lpwstr/>
  </property>
  <property fmtid="{D5CDD505-2E9C-101B-9397-08002B2CF9AE}" pid="50" name="FSC#EDICFG@15.1700:SignerRightFunction">
    <vt:lpwstr/>
  </property>
  <property fmtid="{D5CDD505-2E9C-101B-9397-08002B2CF9AE}" pid="51" name="FSC#COOELAK@1.1001:Subject">
    <vt:lpwstr/>
  </property>
  <property fmtid="{D5CDD505-2E9C-101B-9397-08002B2CF9AE}" pid="52" name="FSC#COOELAK@1.1001:FileReference">
    <vt:lpwstr/>
  </property>
  <property fmtid="{D5CDD505-2E9C-101B-9397-08002B2CF9AE}" pid="53" name="FSC#COOELAK@1.1001:FileRefYear">
    <vt:lpwstr>2012</vt:lpwstr>
  </property>
  <property fmtid="{D5CDD505-2E9C-101B-9397-08002B2CF9AE}" pid="54" name="FSC#COOELAK@1.1001:FileRefOrdinal">
    <vt:lpwstr>319</vt:lpwstr>
  </property>
  <property fmtid="{D5CDD505-2E9C-101B-9397-08002B2CF9AE}" pid="55" name="FSC#COOELAK@1.1001:FileRefOU">
    <vt:lpwstr>MuK</vt:lpwstr>
  </property>
  <property fmtid="{D5CDD505-2E9C-101B-9397-08002B2CF9AE}" pid="56" name="FSC#COOELAK@1.1001:Organization">
    <vt:lpwstr/>
  </property>
  <property fmtid="{D5CDD505-2E9C-101B-9397-08002B2CF9AE}" pid="57" name="FSC#COOELAK@1.1001:Owner">
    <vt:lpwstr>Stähli Romano</vt:lpwstr>
  </property>
  <property fmtid="{D5CDD505-2E9C-101B-9397-08002B2CF9AE}" pid="58" name="FSC#COOELAK@1.1001:OwnerExtension">
    <vt:lpwstr>+41 58 463 71 46</vt:lpwstr>
  </property>
  <property fmtid="{D5CDD505-2E9C-101B-9397-08002B2CF9AE}" pid="59" name="FSC#COOELAK@1.1001:OwnerFaxExtension">
    <vt:lpwstr>+41 58 462 84 63</vt:lpwstr>
  </property>
  <property fmtid="{D5CDD505-2E9C-101B-9397-08002B2CF9AE}" pid="60" name="FSC#COOELAK@1.1001:DispatchedBy">
    <vt:lpwstr/>
  </property>
  <property fmtid="{D5CDD505-2E9C-101B-9397-08002B2CF9AE}" pid="61" name="FSC#COOELAK@1.1001:DispatchedAt">
    <vt:lpwstr/>
  </property>
  <property fmtid="{D5CDD505-2E9C-101B-9397-08002B2CF9AE}" pid="62" name="FSC#COOELAK@1.1001:ApprovedBy">
    <vt:lpwstr/>
  </property>
  <property fmtid="{D5CDD505-2E9C-101B-9397-08002B2CF9AE}" pid="63" name="FSC#COOELAK@1.1001:ApprovedAt">
    <vt:lpwstr/>
  </property>
  <property fmtid="{D5CDD505-2E9C-101B-9397-08002B2CF9AE}" pid="64" name="FSC#COOELAK@1.1001:Department">
    <vt:lpwstr>Innovation und Informationsmanagement, NB</vt:lpwstr>
  </property>
  <property fmtid="{D5CDD505-2E9C-101B-9397-08002B2CF9AE}" pid="65" name="FSC#COOELAK@1.1001:CreatedAt">
    <vt:lpwstr>18.02.2013</vt:lpwstr>
  </property>
  <property fmtid="{D5CDD505-2E9C-101B-9397-08002B2CF9AE}" pid="66" name="FSC#COOELAK@1.1001:OU">
    <vt:lpwstr>Innovation und Informationsmanagement, NB</vt:lpwstr>
  </property>
  <property fmtid="{D5CDD505-2E9C-101B-9397-08002B2CF9AE}" pid="67" name="FSC#COOELAK@1.1001:Priority">
    <vt:lpwstr> ()</vt:lpwstr>
  </property>
  <property fmtid="{D5CDD505-2E9C-101B-9397-08002B2CF9AE}" pid="68" name="FSC#COOELAK@1.1001:ObjBarCode">
    <vt:lpwstr>*COO.2080.107.4.73365*</vt:lpwstr>
  </property>
  <property fmtid="{D5CDD505-2E9C-101B-9397-08002B2CF9AE}" pid="69" name="FSC#COOELAK@1.1001:RefBarCode">
    <vt:lpwstr>*COO.2080.107.4.73372*</vt:lpwstr>
  </property>
  <property fmtid="{D5CDD505-2E9C-101B-9397-08002B2CF9AE}" pid="70" name="FSC#COOELAK@1.1001:FileRefBarCode">
    <vt:lpwstr>*060-4*</vt:lpwstr>
  </property>
  <property fmtid="{D5CDD505-2E9C-101B-9397-08002B2CF9AE}" pid="71" name="FSC#COOELAK@1.1001:ExternalRef">
    <vt:lpwstr/>
  </property>
  <property fmtid="{D5CDD505-2E9C-101B-9397-08002B2CF9AE}" pid="72" name="FSC#COOELAK@1.1001:IncomingNumber">
    <vt:lpwstr/>
  </property>
  <property fmtid="{D5CDD505-2E9C-101B-9397-08002B2CF9AE}" pid="73" name="FSC#COOELAK@1.1001:IncomingSubject">
    <vt:lpwstr/>
  </property>
  <property fmtid="{D5CDD505-2E9C-101B-9397-08002B2CF9AE}" pid="74" name="FSC#COOELAK@1.1001:ProcessResponsible">
    <vt:lpwstr/>
  </property>
  <property fmtid="{D5CDD505-2E9C-101B-9397-08002B2CF9AE}" pid="75" name="FSC#COOELAK@1.1001:ProcessResponsiblePhone">
    <vt:lpwstr/>
  </property>
  <property fmtid="{D5CDD505-2E9C-101B-9397-08002B2CF9AE}" pid="76" name="FSC#COOELAK@1.1001:ProcessResponsibleMail">
    <vt:lpwstr/>
  </property>
  <property fmtid="{D5CDD505-2E9C-101B-9397-08002B2CF9AE}" pid="77" name="FSC#COOELAK@1.1001:ProcessResponsibleFax">
    <vt:lpwstr/>
  </property>
  <property fmtid="{D5CDD505-2E9C-101B-9397-08002B2CF9AE}" pid="78" name="FSC#COOELAK@1.1001:ApproverFirstName">
    <vt:lpwstr/>
  </property>
  <property fmtid="{D5CDD505-2E9C-101B-9397-08002B2CF9AE}" pid="79" name="FSC#COOELAK@1.1001:ApproverSurName">
    <vt:lpwstr/>
  </property>
  <property fmtid="{D5CDD505-2E9C-101B-9397-08002B2CF9AE}" pid="80" name="FSC#COOELAK@1.1001:ApproverTitle">
    <vt:lpwstr/>
  </property>
  <property fmtid="{D5CDD505-2E9C-101B-9397-08002B2CF9AE}" pid="81" name="FSC#COOELAK@1.1001:ExternalDate">
    <vt:lpwstr/>
  </property>
  <property fmtid="{D5CDD505-2E9C-101B-9397-08002B2CF9AE}" pid="82" name="FSC#COOELAK@1.1001:SettlementApprovedAt">
    <vt:lpwstr/>
  </property>
  <property fmtid="{D5CDD505-2E9C-101B-9397-08002B2CF9AE}" pid="83" name="FSC#COOELAK@1.1001:BaseNumber">
    <vt:lpwstr>060</vt:lpwstr>
  </property>
  <property fmtid="{D5CDD505-2E9C-101B-9397-08002B2CF9AE}" pid="84" name="FSC#COOELAK@1.1001:CurrentUserRolePos">
    <vt:lpwstr>GEVER Administrator/in (Amt)</vt:lpwstr>
  </property>
  <property fmtid="{D5CDD505-2E9C-101B-9397-08002B2CF9AE}" pid="85" name="FSC#COOELAK@1.1001:CurrentUserEmail">
    <vt:lpwstr>oliver.sievi@nb.admin.ch</vt:lpwstr>
  </property>
  <property fmtid="{D5CDD505-2E9C-101B-9397-08002B2CF9AE}" pid="86" name="FSC#ELAKGOV@1.1001:PersonalSubjGender">
    <vt:lpwstr/>
  </property>
  <property fmtid="{D5CDD505-2E9C-101B-9397-08002B2CF9AE}" pid="87" name="FSC#ELAKGOV@1.1001:PersonalSubjFirstName">
    <vt:lpwstr/>
  </property>
  <property fmtid="{D5CDD505-2E9C-101B-9397-08002B2CF9AE}" pid="88" name="FSC#ELAKGOV@1.1001:PersonalSubjSurName">
    <vt:lpwstr/>
  </property>
  <property fmtid="{D5CDD505-2E9C-101B-9397-08002B2CF9AE}" pid="89" name="FSC#ELAKGOV@1.1001:PersonalSubjSalutation">
    <vt:lpwstr/>
  </property>
  <property fmtid="{D5CDD505-2E9C-101B-9397-08002B2CF9AE}" pid="90" name="FSC#ELAKGOV@1.1001:PersonalSubjAddress">
    <vt:lpwstr/>
  </property>
  <property fmtid="{D5CDD505-2E9C-101B-9397-08002B2CF9AE}" pid="91" name="FSC#ATSTATECFG@1.1001:Office">
    <vt:lpwstr/>
  </property>
  <property fmtid="{D5CDD505-2E9C-101B-9397-08002B2CF9AE}" pid="92" name="FSC#ATSTATECFG@1.1001:Agent">
    <vt:lpwstr/>
  </property>
  <property fmtid="{D5CDD505-2E9C-101B-9397-08002B2CF9AE}" pid="93" name="FSC#ATSTATECFG@1.1001:AgentPhone">
    <vt:lpwstr/>
  </property>
  <property fmtid="{D5CDD505-2E9C-101B-9397-08002B2CF9AE}" pid="94" name="FSC#ATSTATECFG@1.1001:DepartmentFax">
    <vt:lpwstr/>
  </property>
  <property fmtid="{D5CDD505-2E9C-101B-9397-08002B2CF9AE}" pid="95" name="FSC#ATSTATECFG@1.1001:DepartmentEmail">
    <vt:lpwstr/>
  </property>
  <property fmtid="{D5CDD505-2E9C-101B-9397-08002B2CF9AE}" pid="96" name="FSC#ATSTATECFG@1.1001:SubfileDate">
    <vt:lpwstr>18.02.2013</vt:lpwstr>
  </property>
  <property fmtid="{D5CDD505-2E9C-101B-9397-08002B2CF9AE}" pid="97" name="FSC#ATSTATECFG@1.1001:SubfileSubject">
    <vt:lpwstr>Leer DE</vt:lpwstr>
  </property>
  <property fmtid="{D5CDD505-2E9C-101B-9397-08002B2CF9AE}" pid="98" name="FSC#ATSTATECFG@1.1001:DepartmentZipCode">
    <vt:lpwstr>3003</vt:lpwstr>
  </property>
  <property fmtid="{D5CDD505-2E9C-101B-9397-08002B2CF9AE}" pid="99" name="FSC#ATSTATECFG@1.1001:DepartmentCountry">
    <vt:lpwstr/>
  </property>
  <property fmtid="{D5CDD505-2E9C-101B-9397-08002B2CF9AE}" pid="100" name="FSC#ATSTATECFG@1.1001:DepartmentCity">
    <vt:lpwstr>Bern</vt:lpwstr>
  </property>
  <property fmtid="{D5CDD505-2E9C-101B-9397-08002B2CF9AE}" pid="101" name="FSC#ATSTATECFG@1.1001:DepartmentStreet">
    <vt:lpwstr>Hallwylstrasse 15</vt:lpwstr>
  </property>
  <property fmtid="{D5CDD505-2E9C-101B-9397-08002B2CF9AE}" pid="102" name="FSC#ATSTATECFG@1.1001:DepartmentDVR">
    <vt:lpwstr/>
  </property>
  <property fmtid="{D5CDD505-2E9C-101B-9397-08002B2CF9AE}" pid="103" name="FSC#ATSTATECFG@1.1001:DepartmentUID">
    <vt:lpwstr/>
  </property>
  <property fmtid="{D5CDD505-2E9C-101B-9397-08002B2CF9AE}" pid="104" name="FSC#ATSTATECFG@1.1001:SubfileReference">
    <vt:lpwstr>060-4/Allgemeine Vorlagen NB/Allgemein Präsentationen</vt:lpwstr>
  </property>
  <property fmtid="{D5CDD505-2E9C-101B-9397-08002B2CF9AE}" pid="105" name="FSC#ATSTATECFG@1.1001:Clause">
    <vt:lpwstr/>
  </property>
  <property fmtid="{D5CDD505-2E9C-101B-9397-08002B2CF9AE}" pid="106" name="FSC#ATSTATECFG@1.1001:ApprovedSignature">
    <vt:lpwstr/>
  </property>
  <property fmtid="{D5CDD505-2E9C-101B-9397-08002B2CF9AE}" pid="107" name="FSC#ATSTATECFG@1.1001:BankAccount">
    <vt:lpwstr/>
  </property>
  <property fmtid="{D5CDD505-2E9C-101B-9397-08002B2CF9AE}" pid="108" name="FSC#ATSTATECFG@1.1001:BankAccountOwner">
    <vt:lpwstr/>
  </property>
  <property fmtid="{D5CDD505-2E9C-101B-9397-08002B2CF9AE}" pid="109" name="FSC#ATSTATECFG@1.1001:BankInstitute">
    <vt:lpwstr/>
  </property>
  <property fmtid="{D5CDD505-2E9C-101B-9397-08002B2CF9AE}" pid="110" name="FSC#ATSTATECFG@1.1001:BankAccountID">
    <vt:lpwstr/>
  </property>
  <property fmtid="{D5CDD505-2E9C-101B-9397-08002B2CF9AE}" pid="111" name="FSC#ATSTATECFG@1.1001:BankAccountIBAN">
    <vt:lpwstr/>
  </property>
  <property fmtid="{D5CDD505-2E9C-101B-9397-08002B2CF9AE}" pid="112" name="FSC#ATSTATECFG@1.1001:BankAccountBIC">
    <vt:lpwstr/>
  </property>
  <property fmtid="{D5CDD505-2E9C-101B-9397-08002B2CF9AE}" pid="113" name="FSC#ATSTATECFG@1.1001:BankName">
    <vt:lpwstr/>
  </property>
  <property fmtid="{D5CDD505-2E9C-101B-9397-08002B2CF9AE}" pid="114" name="FSC#CCAPRECONFIG@15.1001:AddrAnrede">
    <vt:lpwstr/>
  </property>
  <property fmtid="{D5CDD505-2E9C-101B-9397-08002B2CF9AE}" pid="115" name="FSC#CCAPRECONFIG@15.1001:AddrTitel">
    <vt:lpwstr/>
  </property>
  <property fmtid="{D5CDD505-2E9C-101B-9397-08002B2CF9AE}" pid="116" name="FSC#CCAPRECONFIG@15.1001:AddrNachgestellter_Titel">
    <vt:lpwstr/>
  </property>
  <property fmtid="{D5CDD505-2E9C-101B-9397-08002B2CF9AE}" pid="117" name="FSC#CCAPRECONFIG@15.1001:AddrVorname">
    <vt:lpwstr/>
  </property>
  <property fmtid="{D5CDD505-2E9C-101B-9397-08002B2CF9AE}" pid="118" name="FSC#CCAPRECONFIG@15.1001:AddrNachname">
    <vt:lpwstr/>
  </property>
  <property fmtid="{D5CDD505-2E9C-101B-9397-08002B2CF9AE}" pid="119" name="FSC#CCAPRECONFIG@15.1001:AddrzH">
    <vt:lpwstr/>
  </property>
  <property fmtid="{D5CDD505-2E9C-101B-9397-08002B2CF9AE}" pid="120" name="FSC#CCAPRECONFIG@15.1001:AddrGeschlecht">
    <vt:lpwstr/>
  </property>
  <property fmtid="{D5CDD505-2E9C-101B-9397-08002B2CF9AE}" pid="121" name="FSC#CCAPRECONFIG@15.1001:AddrStrasse">
    <vt:lpwstr/>
  </property>
  <property fmtid="{D5CDD505-2E9C-101B-9397-08002B2CF9AE}" pid="122" name="FSC#CCAPRECONFIG@15.1001:AddrHausnummer">
    <vt:lpwstr/>
  </property>
  <property fmtid="{D5CDD505-2E9C-101B-9397-08002B2CF9AE}" pid="123" name="FSC#CCAPRECONFIG@15.1001:AddrStiege">
    <vt:lpwstr/>
  </property>
  <property fmtid="{D5CDD505-2E9C-101B-9397-08002B2CF9AE}" pid="124" name="FSC#CCAPRECONFIG@15.1001:AddrTuer">
    <vt:lpwstr/>
  </property>
  <property fmtid="{D5CDD505-2E9C-101B-9397-08002B2CF9AE}" pid="125" name="FSC#CCAPRECONFIG@15.1001:AddrPostfach">
    <vt:lpwstr/>
  </property>
  <property fmtid="{D5CDD505-2E9C-101B-9397-08002B2CF9AE}" pid="126" name="FSC#CCAPRECONFIG@15.1001:AddrPostleitzahl">
    <vt:lpwstr/>
  </property>
  <property fmtid="{D5CDD505-2E9C-101B-9397-08002B2CF9AE}" pid="127" name="FSC#CCAPRECONFIG@15.1001:AddrOrt">
    <vt:lpwstr/>
  </property>
  <property fmtid="{D5CDD505-2E9C-101B-9397-08002B2CF9AE}" pid="128" name="FSC#CCAPRECONFIG@15.1001:AddrLand">
    <vt:lpwstr/>
  </property>
  <property fmtid="{D5CDD505-2E9C-101B-9397-08002B2CF9AE}" pid="129" name="FSC#CCAPRECONFIG@15.1001:AddrEmail">
    <vt:lpwstr/>
  </property>
  <property fmtid="{D5CDD505-2E9C-101B-9397-08002B2CF9AE}" pid="130" name="FSC#CCAPRECONFIG@15.1001:AddrAdresse">
    <vt:lpwstr/>
  </property>
  <property fmtid="{D5CDD505-2E9C-101B-9397-08002B2CF9AE}" pid="131" name="FSC#CCAPRECONFIG@15.1001:AddrFax">
    <vt:lpwstr/>
  </property>
  <property fmtid="{D5CDD505-2E9C-101B-9397-08002B2CF9AE}" pid="132" name="FSC#CCAPRECONFIG@15.1001:AddrOrganisationsname">
    <vt:lpwstr/>
  </property>
  <property fmtid="{D5CDD505-2E9C-101B-9397-08002B2CF9AE}" pid="133" name="FSC#CCAPRECONFIG@15.1001:AddrOrganisationskurzname">
    <vt:lpwstr/>
  </property>
  <property fmtid="{D5CDD505-2E9C-101B-9397-08002B2CF9AE}" pid="134" name="FSC#CCAPRECONFIG@15.1001:AddrAbschriftsbemerkung">
    <vt:lpwstr/>
  </property>
  <property fmtid="{D5CDD505-2E9C-101B-9397-08002B2CF9AE}" pid="135" name="FSC#CCAPRECONFIG@15.1001:AddrName_Zeile_2">
    <vt:lpwstr/>
  </property>
  <property fmtid="{D5CDD505-2E9C-101B-9397-08002B2CF9AE}" pid="136" name="FSC#CCAPRECONFIG@15.1001:AddrName_Zeile_3">
    <vt:lpwstr/>
  </property>
  <property fmtid="{D5CDD505-2E9C-101B-9397-08002B2CF9AE}" pid="137" name="FSC#CCAPRECONFIG@15.1001:AddrPostalischeAdresse">
    <vt:lpwstr/>
  </property>
  <property fmtid="{D5CDD505-2E9C-101B-9397-08002B2CF9AE}" pid="138" name="FSC#COOSYSTEM@1.1:Container">
    <vt:lpwstr>COO.2080.107.4.73365</vt:lpwstr>
  </property>
  <property fmtid="{D5CDD505-2E9C-101B-9397-08002B2CF9AE}" pid="139" name="FSC#FSCFOLIO@1.1001:docpropproject">
    <vt:lpwstr/>
  </property>
</Properties>
</file>